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 standalone="yes"?>
<p:sld xmlns:a="http://schemas.openxmlformats.org/drawingml/2006/main" xmlns:r="http://schemas.openxmlformats.org/officeDocument/2006/relationships" xmlns:p="http://schemas.openxmlformats.org/presentationml/2006/main"><p:cSld><p:spTree><p:nvGrpSpPr><p:cNvPr id="15" name=""/><p:cNvGrpSpPr/><p:nvPr/></p:nvGrpSpPr><p:grpSpPr><a:xfrm><a:off x="0" y="0"/><a:ext cx="0" cy="0"/><a:chOff x="0" y="0"/><a:chExt cx="0" cy="0"/></a:xfrm></p:grpSpPr><p:sp><p:nvSpPr><p:cNvPr id="1048586" name="Title 1"/><p:cNvSpPr><a:spLocks noGrp="1"/></p:cNvSpPr><p:nvPr><p:ph type="ctrTitle"/></p:nvPr></p:nvSpPr><p:spPr><a:xfrm><a:off x="685800" y="299799"/><a:ext cx="8049490" cy="2770370"/></a:xfrm></p:spPr><p:txBody><a:bodyPr><a:noAutofit/></a:bodyPr><a:p><a:br><a:rPr altLang="zh-CN" b="1" sz="3400" lang="en-US"><a:solidFill><a:srgbClr val="F46D43"/></a:solidFill></a:rPr></a:br><a:r><a:rPr altLang="zh-CN" b="1" sz="3400" lang="en-US"><a:solidFill><a:srgbClr val="F46D43"/></a:solidFill></a:rPr><a:t>श</a:t></a:r><a:r><a:rPr altLang="zh-CN" b="1" sz="3400" lang="en-US"><a:solidFill><a:srgbClr val="F46D43"/></a:solidFill></a:rPr><a:t>्र</a:t></a:r><a:r><a:rPr altLang="zh-CN" b="1" sz="3400" lang="en-US"><a:solidFill><a:srgbClr val="F46D43"/></a:solidFill></a:rPr><a:t>ी</a:t></a:r><a:r><a:rPr altLang="zh-CN" b="1" sz="3400" lang="en-US"><a:solidFill><a:srgbClr val="F46D43"/></a:solidFill></a:rPr><a:t>.</a:t></a:r><a:r><a:rPr altLang="zh-CN" b="1" sz="3400" lang="en-US"><a:solidFill><a:srgbClr val="F46D43"/></a:solidFill></a:rPr><a:t> </a:t></a:r><a:r><a:rPr altLang="zh-CN" b="1" sz="3400" lang="en-US"><a:solidFill><a:srgbClr val="F46D43"/></a:solidFill></a:rPr><a:t>छत्रपती</a:t></a:r><a:r><a:rPr altLang="zh-CN" b="1" sz="3400" lang="en-US"><a:solidFill><a:srgbClr val="F46D43"/></a:solidFill></a:rPr><a:t> शिवाजी महाविद्यालय, उमरगा</a:t></a:r><a:br><a:rPr altLang="zh-CN" b="1" sz="3400" lang="en-US"><a:solidFill><a:srgbClr val="F46D43"/></a:solidFill></a:rPr></a:br><a:r><a:rPr altLang="zh-CN" b="1" sz="3400" lang="en-US"><a:solidFill><a:srgbClr val="F46D43"/></a:solidFill></a:rPr><a:t>समाजशास्त्र विभाग</a:t></a:r><a:br><a:rPr altLang="zh-CN" b="1" sz="3400" lang="en-US"><a:solidFill><a:srgbClr val="F46D43"/></a:solidFill></a:rPr></a:br><a:br><a:rPr altLang="zh-CN" b="1" sz="3400" lang="en-US"><a:solidFill><a:srgbClr val="F46D43"/></a:solidFill></a:rPr></a:br><a:endParaRPr altLang="zh-CN" b="1" sz="3400" lang="en-US"><a:solidFill><a:srgbClr val="F46D43"/></a:solidFill></a:endParaRPr></a:p></p:txBody></p:sp><p:sp><p:nvSpPr><p:cNvPr id="1048587" name="Subtitle 2"/><p:cNvSpPr><a:spLocks noGrp="1"/></p:cNvSpPr><p:nvPr><p:ph type="subTitle" idx="1"/></p:nvPr></p:nvSpPr><p:spPr><a:xfrm><a:off x="510885" y="2561677"/><a:ext cx="8018412" cy="3873683"/></a:xfrm></p:spPr><p:txBody><a:bodyPr/><a:p><a:r><a:rPr altLang="zh-CN" b="1" sz="2800" lang="en-US"><a:solidFill><a:srgbClr val="92D04F"/></a:solidFill></a:rPr><a:t>बी. ए. प्रथम वर्ष,    सत्र पहिले </a:t></a:r><a:endParaRPr altLang="zh-CN" b="1" sz="2800" lang="en-US"><a:solidFill><a:srgbClr val="92D04F"/></a:solidFill></a:endParaRPr></a:p><a:p><a:r><a:rPr altLang="zh-CN" b="1" sz="2800" lang="en-US"><a:solidFill><a:srgbClr val="92D04F"/></a:solidFill></a:rPr><a:t>पेपरचे नाव- समाजशास्त्र परिचय   पेपर   क्रमांक 1. </a:t></a:r><a:endParaRPr altLang="zh-CN" b="1" sz="2800" lang="en-US"><a:solidFill><a:srgbClr val="92D04F"/></a:solidFill></a:endParaRPr></a:p><a:p><a:r><a:rPr altLang="zh-CN" sz="2700" lang="en-US"><a:solidFill><a:srgbClr val="92D04F"/></a:solidFill></a:rPr><a:t>   </a:t></a:r><a:r><a:rPr altLang="zh-CN" sz="2900" lang="en-US"><a:solidFill><a:srgbClr val="92D04F"/></a:solidFill></a:rPr><a:t>घटक क्रमांक 2 : समाजशास्त्रातील मूलभूत संकल्पना</a:t></a:r><a:endParaRPr altLang="zh-CN" sz="2900" lang="en-US"><a:solidFill><a:srgbClr val="92D04F"/></a:solidFill></a:endParaRPr></a:p><a:p><a:r><a:rPr altLang="zh-CN" b="1" sz="3000" lang="en-US"><a:solidFill><a:srgbClr val="92D04F"/></a:solidFill></a:rPr><a:t>2</a:t></a:r><a:r><a:rPr altLang="zh-CN" b="1" sz="3000" lang="en-US"><a:solidFill><a:srgbClr val="92D04F"/></a:solidFill></a:rPr><a:t>.</a:t></a:r><a:r><a:rPr altLang="zh-CN" b="1" sz="3000" lang="en-US"><a:solidFill><a:srgbClr val="92D04F"/></a:solidFill></a:rPr><a:t>2</a:t></a:r><a:r><a:rPr altLang="zh-CN" b="1" sz="3000" lang="en-US"><a:solidFill><a:srgbClr val="92D04F"/></a:solidFill></a:rPr><a:t> </a:t></a:r><a:r><a:rPr altLang="zh-CN" b="1" sz="3000" lang="en-US"><a:solidFill><a:srgbClr val="92D04F"/></a:solidFill></a:rPr><a:t>सामाजिक</a:t></a:r><a:r><a:rPr altLang="zh-CN" b="1" sz="3000" lang="en-US"><a:solidFill><a:srgbClr val="92D04F"/></a:solidFill></a:rPr><a:t> समूह</a:t></a:r><a:endParaRPr altLang="zh-CN" b="1" sz="3000" lang="en-US"><a:solidFill><a:srgbClr val="92D04F"/></a:solidFill></a:endParaRPr></a:p><a:p><a:r><a:rPr altLang="zh-CN" sz="2700" lang="en-US"><a:solidFill><a:srgbClr val="92D04F"/></a:solidFill></a:rPr><a:t>विषय अध्यापक- </a:t></a:r><a:r><a:rPr altLang="zh-CN" b="1" sz="2900" lang="en-US"><a:solidFill><a:srgbClr val="92D04F"/></a:solidFill></a:rPr><a:t>डॉ. अनिल गाडेकर</a:t></a:r><a:endParaRPr altLang="zh-CN" b="1" sz="2900" lang="en-US"><a:solidFill><a:srgbClr val="92D04F"/></a:solidFill></a:endParaRPr></a:p><a:p><a:r><a:rPr altLang="zh-CN" sz="2700" lang="en-US"><a:solidFill><a:srgbClr val="92D04F"/></a:solidFill></a:rPr><a:t>समाजशास्त्र विभाग</a:t></a:r><a:endParaRPr altLang="zh-CN" sz="2700" lang="en-US"><a:solidFill><a:srgbClr val="92D04F"/></a:solidFill></a:endParaRPr></a:p><a:p><a:r><a:rPr altLang="zh-CN" sz="2700" lang="en-US"><a:solidFill><a:srgbClr val="92D04F"/></a:solidFill></a:rPr><a:t>मोबाईल नंबर 95 45 43 90 48</a:t></a:r><a:endParaRPr altLang="zh-CN" sz="2700" lang="en-US"><a:solidFill><a:srgbClr val="92D04F"/></a:solidFill></a:endParaRPr></a:p></p:txBody></p:sp></p:spTree></p:cSld><p:clrMapOvr><a:masterClrMapping/></p:clrMapOvr>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rgbClr val="F46D43"/>
                </a:solidFill>
              </a:rPr>
              <a:t>सामाजिक</a:t>
            </a:r>
            <a:r>
              <a:rPr lang="en-US">
                <a:solidFill>
                  <a:srgbClr val="F46D43"/>
                </a:solidFill>
              </a:rPr>
              <a:t> समूह</a:t>
            </a:r>
            <a:endParaRPr lang="en-US">
              <a:solidFill>
                <a:srgbClr val="F46D43"/>
              </a:solidFill>
            </a:endParaRPr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मानव हा</a:t>
            </a:r>
            <a:r>
              <a:rPr lang="en-US">
                <a:solidFill>
                  <a:srgbClr val="92D04F"/>
                </a:solidFill>
              </a:rPr>
              <a:t> इतर</a:t>
            </a:r>
            <a:r>
              <a:rPr lang="en-US">
                <a:solidFill>
                  <a:srgbClr val="92D04F"/>
                </a:solidFill>
              </a:rPr>
              <a:t> प्राण्याप्रमाणे</a:t>
            </a:r>
            <a:r>
              <a:rPr lang="en-US">
                <a:solidFill>
                  <a:srgbClr val="92D04F"/>
                </a:solidFill>
              </a:rPr>
              <a:t> एक</a:t>
            </a:r>
            <a:r>
              <a:rPr lang="en-US">
                <a:solidFill>
                  <a:srgbClr val="92D04F"/>
                </a:solidFill>
              </a:rPr>
              <a:t> जैविक</a:t>
            </a:r>
            <a:r>
              <a:rPr lang="en-US">
                <a:solidFill>
                  <a:srgbClr val="92D04F"/>
                </a:solidFill>
              </a:rPr>
              <a:t> प्राणी</a:t>
            </a:r>
            <a:r>
              <a:rPr lang="en-US">
                <a:solidFill>
                  <a:srgbClr val="92D04F"/>
                </a:solidFill>
              </a:rPr>
              <a:t> आहे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त्याचे सामाजिक करण्याच्या माध्यमातून सामाजिक </a:t>
            </a:r>
            <a:r>
              <a:rPr lang="en-US">
                <a:solidFill>
                  <a:srgbClr val="92D04F"/>
                </a:solidFill>
              </a:rPr>
              <a:t>प</a:t>
            </a:r>
            <a:r>
              <a:rPr lang="en-US">
                <a:solidFill>
                  <a:srgbClr val="92D04F"/>
                </a:solidFill>
              </a:rPr>
              <a:t>्र</a:t>
            </a:r>
            <a:r>
              <a:rPr lang="en-US">
                <a:solidFill>
                  <a:srgbClr val="92D04F"/>
                </a:solidFill>
              </a:rPr>
              <a:t>ा</a:t>
            </a:r>
            <a:r>
              <a:rPr lang="en-US">
                <a:solidFill>
                  <a:srgbClr val="92D04F"/>
                </a:solidFill>
              </a:rPr>
              <a:t>ण्यात रूपांतर होते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हे सामाजिकरण</a:t>
            </a:r>
            <a:r>
              <a:rPr lang="en-US">
                <a:solidFill>
                  <a:srgbClr val="92D04F"/>
                </a:solidFill>
              </a:rPr>
              <a:t> प्रामुख्याने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समूहाच्या</a:t>
            </a:r>
            <a:r>
              <a:rPr lang="en-US">
                <a:solidFill>
                  <a:srgbClr val="92D04F"/>
                </a:solidFill>
              </a:rPr>
              <a:t> माध्यमातून</a:t>
            </a:r>
            <a:r>
              <a:rPr lang="en-US">
                <a:solidFill>
                  <a:srgbClr val="92D04F"/>
                </a:solidFill>
              </a:rPr>
              <a:t> होत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असते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मानव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ज्या</a:t>
            </a:r>
            <a:r>
              <a:rPr lang="en-US">
                <a:solidFill>
                  <a:srgbClr val="92D04F"/>
                </a:solidFill>
              </a:rPr>
              <a:t> ज्या</a:t>
            </a:r>
            <a:r>
              <a:rPr lang="en-US">
                <a:solidFill>
                  <a:srgbClr val="92D04F"/>
                </a:solidFill>
              </a:rPr>
              <a:t> समूहाचा</a:t>
            </a:r>
            <a:r>
              <a:rPr lang="en-US">
                <a:solidFill>
                  <a:srgbClr val="92D04F"/>
                </a:solidFill>
              </a:rPr>
              <a:t> सदस्य</a:t>
            </a:r>
            <a:r>
              <a:rPr lang="en-US">
                <a:solidFill>
                  <a:srgbClr val="92D04F"/>
                </a:solidFill>
              </a:rPr>
              <a:t> असतो</a:t>
            </a:r>
            <a:r>
              <a:rPr lang="en-US">
                <a:solidFill>
                  <a:srgbClr val="92D04F"/>
                </a:solidFill>
              </a:rPr>
              <a:t>,</a:t>
            </a:r>
            <a:r>
              <a:rPr lang="en-US">
                <a:solidFill>
                  <a:srgbClr val="92D04F"/>
                </a:solidFill>
              </a:rPr>
              <a:t> त्या त्या</a:t>
            </a:r>
            <a:r>
              <a:rPr lang="en-US">
                <a:solidFill>
                  <a:srgbClr val="92D04F"/>
                </a:solidFill>
              </a:rPr>
              <a:t> समूहाचा</a:t>
            </a:r>
            <a:r>
              <a:rPr lang="en-US">
                <a:solidFill>
                  <a:srgbClr val="92D04F"/>
                </a:solidFill>
              </a:rPr>
              <a:t> त्याच्या</a:t>
            </a:r>
            <a:r>
              <a:rPr lang="en-US">
                <a:solidFill>
                  <a:srgbClr val="92D04F"/>
                </a:solidFill>
              </a:rPr>
              <a:t> या वर्तनावर</a:t>
            </a:r>
            <a:r>
              <a:rPr lang="en-US">
                <a:solidFill>
                  <a:srgbClr val="92D04F"/>
                </a:solidFill>
              </a:rPr>
              <a:t> जबरदस्त</a:t>
            </a:r>
            <a:r>
              <a:rPr lang="en-US">
                <a:solidFill>
                  <a:srgbClr val="92D04F"/>
                </a:solidFill>
              </a:rPr>
              <a:t> प्रभाव</a:t>
            </a:r>
            <a:r>
              <a:rPr lang="en-US">
                <a:solidFill>
                  <a:srgbClr val="92D04F"/>
                </a:solidFill>
              </a:rPr>
              <a:t> पडतो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तेव्हा</a:t>
            </a:r>
            <a:r>
              <a:rPr lang="en-US">
                <a:solidFill>
                  <a:srgbClr val="92D04F"/>
                </a:solidFill>
              </a:rPr>
              <a:t> माणसाची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वर्तन</a:t>
            </a:r>
            <a:r>
              <a:rPr lang="en-US">
                <a:solidFill>
                  <a:srgbClr val="92D04F"/>
                </a:solidFill>
              </a:rPr>
              <a:t> समजून</a:t>
            </a:r>
            <a:r>
              <a:rPr lang="en-US">
                <a:solidFill>
                  <a:srgbClr val="92D04F"/>
                </a:solidFill>
              </a:rPr>
              <a:t> घेण्यासाठी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समूहाचा</a:t>
            </a:r>
            <a:r>
              <a:rPr lang="en-US">
                <a:solidFill>
                  <a:srgbClr val="92D04F"/>
                </a:solidFill>
              </a:rPr>
              <a:t> अभ्यास</a:t>
            </a:r>
            <a:r>
              <a:rPr lang="en-US">
                <a:solidFill>
                  <a:srgbClr val="92D04F"/>
                </a:solidFill>
              </a:rPr>
              <a:t> करणे</a:t>
            </a:r>
            <a:r>
              <a:rPr lang="en-US">
                <a:solidFill>
                  <a:srgbClr val="92D04F"/>
                </a:solidFill>
              </a:rPr>
              <a:t> महत्त्वाचे</a:t>
            </a:r>
            <a:r>
              <a:rPr lang="en-US">
                <a:solidFill>
                  <a:srgbClr val="92D04F"/>
                </a:solidFill>
              </a:rPr>
              <a:t> ठरते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म्हणून मानव हा समाजशील </a:t>
            </a:r>
            <a:r>
              <a:rPr lang="en-US">
                <a:solidFill>
                  <a:srgbClr val="92D04F"/>
                </a:solidFill>
              </a:rPr>
              <a:t>प</a:t>
            </a:r>
            <a:r>
              <a:rPr lang="en-US">
                <a:solidFill>
                  <a:srgbClr val="92D04F"/>
                </a:solidFill>
              </a:rPr>
              <a:t>्र</a:t>
            </a:r>
            <a:r>
              <a:rPr lang="en-US">
                <a:solidFill>
                  <a:srgbClr val="92D04F"/>
                </a:solidFill>
              </a:rPr>
              <a:t>ा</a:t>
            </a:r>
            <a:r>
              <a:rPr lang="en-US">
                <a:solidFill>
                  <a:srgbClr val="92D04F"/>
                </a:solidFill>
              </a:rPr>
              <a:t>ण्याबरोबरच तो समाजप्रिय प्राणी सुद्धा आहे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याच अनुषंगाने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हॅरी</a:t>
            </a:r>
            <a:r>
              <a:rPr lang="en-US">
                <a:solidFill>
                  <a:srgbClr val="92D04F"/>
                </a:solidFill>
              </a:rPr>
              <a:t> जॉन्सन यांनी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समूहाचे</a:t>
            </a:r>
            <a:r>
              <a:rPr lang="en-US">
                <a:solidFill>
                  <a:srgbClr val="92D04F"/>
                </a:solidFill>
              </a:rPr>
              <a:t> अभ्यास</a:t>
            </a:r>
            <a:r>
              <a:rPr lang="en-US">
                <a:solidFill>
                  <a:srgbClr val="92D04F"/>
                </a:solidFill>
              </a:rPr>
              <a:t> करणारे</a:t>
            </a:r>
            <a:r>
              <a:rPr lang="en-US">
                <a:solidFill>
                  <a:srgbClr val="92D04F"/>
                </a:solidFill>
              </a:rPr>
              <a:t> शास्त्र</a:t>
            </a:r>
            <a:r>
              <a:rPr lang="en-US">
                <a:solidFill>
                  <a:srgbClr val="92D04F"/>
                </a:solidFill>
              </a:rPr>
              <a:t> म्हणजे</a:t>
            </a:r>
            <a:r>
              <a:rPr lang="en-US">
                <a:solidFill>
                  <a:srgbClr val="92D04F"/>
                </a:solidFill>
              </a:rPr>
              <a:t> समाजशास्त्र</a:t>
            </a:r>
            <a:r>
              <a:rPr lang="en-US">
                <a:solidFill>
                  <a:srgbClr val="92D04F"/>
                </a:solidFill>
              </a:rPr>
              <a:t> होय</a:t>
            </a:r>
            <a:r>
              <a:rPr lang="en-US">
                <a:solidFill>
                  <a:srgbClr val="92D04F"/>
                </a:solidFill>
              </a:rPr>
              <a:t> अशी</a:t>
            </a:r>
            <a:r>
              <a:rPr lang="en-US">
                <a:solidFill>
                  <a:srgbClr val="92D04F"/>
                </a:solidFill>
              </a:rPr>
              <a:t> व्याख्या</a:t>
            </a:r>
            <a:r>
              <a:rPr lang="en-US">
                <a:solidFill>
                  <a:srgbClr val="92D04F"/>
                </a:solidFill>
              </a:rPr>
              <a:t> केली</a:t>
            </a:r>
            <a:r>
              <a:rPr lang="en-US">
                <a:solidFill>
                  <a:srgbClr val="92D04F"/>
                </a:solidFill>
              </a:rPr>
              <a:t> आहे</a:t>
            </a:r>
            <a:r>
              <a:rPr lang="en-US">
                <a:solidFill>
                  <a:srgbClr val="92D04F"/>
                </a:solidFill>
              </a:rPr>
              <a:t>.</a:t>
            </a:r>
            <a:endParaRPr lang="en-US">
              <a:solidFill>
                <a:srgbClr val="92D04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idx="1"/>
          </p:nvPr>
        </p:nvSpPr>
        <p:spPr>
          <a:xfrm>
            <a:off x="628650" y="422937"/>
            <a:ext cx="8085859" cy="5754026"/>
          </a:xfrm>
        </p:spPr>
        <p:txBody>
          <a:bodyPr/>
          <a:p>
            <a:pPr indent="0" marL="0">
              <a:buNone/>
            </a:pPr>
            <a:r>
              <a:rPr lang="en-US">
                <a:solidFill>
                  <a:srgbClr val="92D04F"/>
                </a:solidFill>
              </a:rPr>
              <a:t> </a:t>
            </a:r>
            <a:endParaRPr lang="en-US">
              <a:solidFill>
                <a:srgbClr val="92D04F"/>
              </a:solidFill>
            </a:endParaRPr>
          </a:p>
          <a:p>
            <a:pPr indent="0" marL="0">
              <a:buNone/>
            </a:pP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सर्वसाधारणपणे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जेव्हा</a:t>
            </a:r>
            <a:r>
              <a:rPr lang="en-US">
                <a:solidFill>
                  <a:srgbClr val="92D04F"/>
                </a:solidFill>
              </a:rPr>
              <a:t> वस्तू</a:t>
            </a:r>
            <a:r>
              <a:rPr lang="en-US">
                <a:solidFill>
                  <a:srgbClr val="92D04F"/>
                </a:solidFill>
              </a:rPr>
              <a:t> एकमेकांच्या</a:t>
            </a:r>
            <a:r>
              <a:rPr lang="en-US">
                <a:solidFill>
                  <a:srgbClr val="92D04F"/>
                </a:solidFill>
              </a:rPr>
              <a:t> सान्निध्यात</a:t>
            </a:r>
            <a:r>
              <a:rPr lang="en-US">
                <a:solidFill>
                  <a:srgbClr val="92D04F"/>
                </a:solidFill>
              </a:rPr>
              <a:t> असतात</a:t>
            </a:r>
            <a:r>
              <a:rPr lang="en-US">
                <a:solidFill>
                  <a:srgbClr val="92D04F"/>
                </a:solidFill>
              </a:rPr>
              <a:t> तेव्हा</a:t>
            </a:r>
            <a:r>
              <a:rPr lang="en-US">
                <a:solidFill>
                  <a:srgbClr val="92D04F"/>
                </a:solidFill>
              </a:rPr>
              <a:t> त्याला</a:t>
            </a:r>
            <a:r>
              <a:rPr lang="en-US">
                <a:solidFill>
                  <a:srgbClr val="92D04F"/>
                </a:solidFill>
              </a:rPr>
              <a:t> दैनंदिन</a:t>
            </a:r>
            <a:r>
              <a:rPr lang="en-US">
                <a:solidFill>
                  <a:srgbClr val="92D04F"/>
                </a:solidFill>
              </a:rPr>
              <a:t> जीवनात</a:t>
            </a:r>
            <a:r>
              <a:rPr lang="en-US">
                <a:solidFill>
                  <a:srgbClr val="92D04F"/>
                </a:solidFill>
              </a:rPr>
              <a:t> गट</a:t>
            </a:r>
            <a:r>
              <a:rPr lang="en-US">
                <a:solidFill>
                  <a:srgbClr val="92D04F"/>
                </a:solidFill>
              </a:rPr>
              <a:t> किंवा</a:t>
            </a:r>
            <a:r>
              <a:rPr lang="en-US">
                <a:solidFill>
                  <a:srgbClr val="92D04F"/>
                </a:solidFill>
              </a:rPr>
              <a:t> समूह</a:t>
            </a:r>
            <a:r>
              <a:rPr lang="en-US">
                <a:solidFill>
                  <a:srgbClr val="92D04F"/>
                </a:solidFill>
              </a:rPr>
              <a:t> म्हणून</a:t>
            </a:r>
            <a:r>
              <a:rPr lang="en-US">
                <a:solidFill>
                  <a:srgbClr val="92D04F"/>
                </a:solidFill>
              </a:rPr>
              <a:t> संबोधले</a:t>
            </a:r>
            <a:r>
              <a:rPr lang="en-US">
                <a:solidFill>
                  <a:srgbClr val="92D04F"/>
                </a:solidFill>
              </a:rPr>
              <a:t> जाते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उदाहरणार्थ</a:t>
            </a:r>
            <a:r>
              <a:rPr lang="en-US">
                <a:solidFill>
                  <a:srgbClr val="92D04F"/>
                </a:solidFill>
              </a:rPr>
              <a:t> फळांचा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ढीग</a:t>
            </a:r>
            <a:r>
              <a:rPr lang="en-US">
                <a:solidFill>
                  <a:srgbClr val="92D04F"/>
                </a:solidFill>
              </a:rPr>
              <a:t>,</a:t>
            </a:r>
            <a:r>
              <a:rPr lang="en-US">
                <a:solidFill>
                  <a:srgbClr val="92D04F"/>
                </a:solidFill>
              </a:rPr>
              <a:t> केळीचा</a:t>
            </a:r>
            <a:r>
              <a:rPr lang="en-US">
                <a:solidFill>
                  <a:srgbClr val="92D04F"/>
                </a:solidFill>
              </a:rPr>
              <a:t> घड</a:t>
            </a:r>
            <a:r>
              <a:rPr lang="en-US">
                <a:solidFill>
                  <a:srgbClr val="92D04F"/>
                </a:solidFill>
              </a:rPr>
              <a:t>,</a:t>
            </a:r>
            <a:r>
              <a:rPr lang="en-US">
                <a:solidFill>
                  <a:srgbClr val="92D04F"/>
                </a:solidFill>
              </a:rPr>
              <a:t> द्राक्षाचा</a:t>
            </a:r>
            <a:r>
              <a:rPr lang="en-US">
                <a:solidFill>
                  <a:srgbClr val="92D04F"/>
                </a:solidFill>
              </a:rPr>
              <a:t> घोस</a:t>
            </a:r>
            <a:r>
              <a:rPr lang="en-US">
                <a:solidFill>
                  <a:srgbClr val="92D04F"/>
                </a:solidFill>
              </a:rPr>
              <a:t>,</a:t>
            </a:r>
            <a:r>
              <a:rPr lang="en-US">
                <a:solidFill>
                  <a:srgbClr val="92D04F"/>
                </a:solidFill>
              </a:rPr>
              <a:t> फुलांचा</a:t>
            </a:r>
            <a:r>
              <a:rPr lang="en-US">
                <a:solidFill>
                  <a:srgbClr val="92D04F"/>
                </a:solidFill>
              </a:rPr>
              <a:t> गुच्छ</a:t>
            </a:r>
            <a:r>
              <a:rPr lang="en-US">
                <a:solidFill>
                  <a:srgbClr val="92D04F"/>
                </a:solidFill>
              </a:rPr>
              <a:t>,</a:t>
            </a:r>
            <a:r>
              <a:rPr lang="en-US">
                <a:solidFill>
                  <a:srgbClr val="92D04F"/>
                </a:solidFill>
              </a:rPr>
              <a:t> प्राण्यांचा कळप</a:t>
            </a:r>
            <a:r>
              <a:rPr lang="en-US">
                <a:solidFill>
                  <a:srgbClr val="92D04F"/>
                </a:solidFill>
              </a:rPr>
              <a:t>,</a:t>
            </a:r>
            <a:r>
              <a:rPr lang="en-US">
                <a:solidFill>
                  <a:srgbClr val="92D04F"/>
                </a:solidFill>
              </a:rPr>
              <a:t> पक्षांचा थवा</a:t>
            </a:r>
            <a:r>
              <a:rPr lang="en-US">
                <a:solidFill>
                  <a:srgbClr val="92D04F"/>
                </a:solidFill>
              </a:rPr>
              <a:t> इत्यादी</a:t>
            </a:r>
            <a:r>
              <a:rPr lang="en-US">
                <a:solidFill>
                  <a:srgbClr val="92D04F"/>
                </a:solidFill>
              </a:rPr>
              <a:t> शब्द समूहवाचक</a:t>
            </a:r>
            <a:r>
              <a:rPr lang="en-US">
                <a:solidFill>
                  <a:srgbClr val="92D04F"/>
                </a:solidFill>
              </a:rPr>
              <a:t> असले</a:t>
            </a:r>
            <a:r>
              <a:rPr lang="en-US">
                <a:solidFill>
                  <a:srgbClr val="92D04F"/>
                </a:solidFill>
              </a:rPr>
              <a:t> तरी</a:t>
            </a:r>
            <a:r>
              <a:rPr lang="en-US">
                <a:solidFill>
                  <a:srgbClr val="92D04F"/>
                </a:solidFill>
              </a:rPr>
              <a:t> ते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समूहाचे</a:t>
            </a:r>
            <a:r>
              <a:rPr lang="en-US">
                <a:solidFill>
                  <a:srgbClr val="92D04F"/>
                </a:solidFill>
              </a:rPr>
              <a:t> उदाहरण</a:t>
            </a:r>
            <a:r>
              <a:rPr lang="en-US">
                <a:solidFill>
                  <a:srgbClr val="92D04F"/>
                </a:solidFill>
              </a:rPr>
              <a:t> नाहीत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कारण</a:t>
            </a:r>
            <a:r>
              <a:rPr lang="en-US">
                <a:solidFill>
                  <a:srgbClr val="92D04F"/>
                </a:solidFill>
              </a:rPr>
              <a:t> त्यातील</a:t>
            </a:r>
            <a:r>
              <a:rPr lang="en-US">
                <a:solidFill>
                  <a:srgbClr val="92D04F"/>
                </a:solidFill>
              </a:rPr>
              <a:t> बहुतांश वस्तू</a:t>
            </a:r>
            <a:r>
              <a:rPr lang="en-US">
                <a:solidFill>
                  <a:srgbClr val="92D04F"/>
                </a:solidFill>
              </a:rPr>
              <a:t> निर्जीव</a:t>
            </a:r>
            <a:r>
              <a:rPr lang="en-US">
                <a:solidFill>
                  <a:srgbClr val="92D04F"/>
                </a:solidFill>
              </a:rPr>
              <a:t> आहेत</a:t>
            </a:r>
            <a:r>
              <a:rPr lang="en-US">
                <a:solidFill>
                  <a:srgbClr val="92D04F"/>
                </a:solidFill>
              </a:rPr>
              <a:t>,</a:t>
            </a:r>
            <a:r>
              <a:rPr lang="en-US">
                <a:solidFill>
                  <a:srgbClr val="92D04F"/>
                </a:solidFill>
              </a:rPr>
              <a:t> तर</a:t>
            </a:r>
            <a:r>
              <a:rPr lang="en-US">
                <a:solidFill>
                  <a:srgbClr val="92D04F"/>
                </a:solidFill>
              </a:rPr>
              <a:t> काही</a:t>
            </a:r>
            <a:r>
              <a:rPr lang="en-US">
                <a:solidFill>
                  <a:srgbClr val="92D04F"/>
                </a:solidFill>
              </a:rPr>
              <a:t> मान</a:t>
            </a:r>
            <a:r>
              <a:rPr lang="en-US">
                <a:solidFill>
                  <a:srgbClr val="92D04F"/>
                </a:solidFill>
              </a:rPr>
              <a:t>वें</a:t>
            </a:r>
            <a:r>
              <a:rPr lang="en-US">
                <a:solidFill>
                  <a:srgbClr val="92D04F"/>
                </a:solidFill>
              </a:rPr>
              <a:t>तर प्राण्यांमध्ये</a:t>
            </a:r>
            <a:r>
              <a:rPr lang="en-US">
                <a:solidFill>
                  <a:srgbClr val="92D04F"/>
                </a:solidFill>
              </a:rPr>
              <a:t> राग</a:t>
            </a:r>
            <a:r>
              <a:rPr lang="en-US">
                <a:solidFill>
                  <a:srgbClr val="92D04F"/>
                </a:solidFill>
              </a:rPr>
              <a:t>,</a:t>
            </a:r>
            <a:r>
              <a:rPr lang="en-US">
                <a:solidFill>
                  <a:srgbClr val="92D04F"/>
                </a:solidFill>
              </a:rPr>
              <a:t> लोभ</a:t>
            </a:r>
            <a:r>
              <a:rPr lang="en-US">
                <a:solidFill>
                  <a:srgbClr val="92D04F"/>
                </a:solidFill>
              </a:rPr>
              <a:t>,</a:t>
            </a:r>
            <a:r>
              <a:rPr lang="en-US">
                <a:solidFill>
                  <a:srgbClr val="92D04F"/>
                </a:solidFill>
              </a:rPr>
              <a:t> आनंद</a:t>
            </a:r>
            <a:r>
              <a:rPr lang="en-US">
                <a:solidFill>
                  <a:srgbClr val="92D04F"/>
                </a:solidFill>
              </a:rPr>
              <a:t>,</a:t>
            </a:r>
            <a:r>
              <a:rPr lang="en-US">
                <a:solidFill>
                  <a:srgbClr val="92D04F"/>
                </a:solidFill>
              </a:rPr>
              <a:t> दुःख इत्यादी भावना व विचार ही व्यक्त करता येत नाही</a:t>
            </a:r>
            <a:r>
              <a:rPr lang="en-US">
                <a:solidFill>
                  <a:srgbClr val="92D04F"/>
                </a:solidFill>
              </a:rPr>
              <a:t>त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म्हणजेच मानवा मानवाची सामाजिक समूह </a:t>
            </a:r>
            <a:r>
              <a:rPr lang="en-US">
                <a:solidFill>
                  <a:srgbClr val="92D04F"/>
                </a:solidFill>
              </a:rPr>
              <a:t> बनतात</a:t>
            </a:r>
            <a:r>
              <a:rPr lang="en-US">
                <a:solidFill>
                  <a:srgbClr val="92D04F"/>
                </a:solidFill>
              </a:rPr>
              <a:t> मानवेतर</a:t>
            </a:r>
            <a:r>
              <a:rPr lang="en-US">
                <a:solidFill>
                  <a:srgbClr val="92D04F"/>
                </a:solidFill>
              </a:rPr>
              <a:t> प्राण्यांचे</a:t>
            </a:r>
            <a:r>
              <a:rPr lang="en-US">
                <a:solidFill>
                  <a:srgbClr val="92D04F"/>
                </a:solidFill>
              </a:rPr>
              <a:t> नाही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पण</a:t>
            </a:r>
            <a:r>
              <a:rPr lang="en-US">
                <a:solidFill>
                  <a:srgbClr val="92D04F"/>
                </a:solidFill>
              </a:rPr>
              <a:t> मानवी</a:t>
            </a:r>
            <a:r>
              <a:rPr lang="en-US">
                <a:solidFill>
                  <a:srgbClr val="92D04F"/>
                </a:solidFill>
              </a:rPr>
              <a:t> एकत्रीकरण</a:t>
            </a:r>
            <a:r>
              <a:rPr lang="en-US">
                <a:solidFill>
                  <a:srgbClr val="92D04F"/>
                </a:solidFill>
              </a:rPr>
              <a:t> म्हणजे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समूह</a:t>
            </a:r>
            <a:r>
              <a:rPr lang="en-US">
                <a:solidFill>
                  <a:srgbClr val="92D04F"/>
                </a:solidFill>
              </a:rPr>
              <a:t> नव्हे</a:t>
            </a:r>
            <a:r>
              <a:rPr lang="en-US">
                <a:solidFill>
                  <a:srgbClr val="92D04F"/>
                </a:solidFill>
              </a:rPr>
              <a:t> तर</a:t>
            </a:r>
            <a:r>
              <a:rPr lang="en-US">
                <a:solidFill>
                  <a:srgbClr val="92D04F"/>
                </a:solidFill>
              </a:rPr>
              <a:t> वेगळा</a:t>
            </a:r>
            <a:r>
              <a:rPr lang="en-US">
                <a:solidFill>
                  <a:srgbClr val="92D04F"/>
                </a:solidFill>
              </a:rPr>
              <a:t> समाजशास्त्रीय</a:t>
            </a:r>
            <a:r>
              <a:rPr lang="en-US">
                <a:solidFill>
                  <a:srgbClr val="92D04F"/>
                </a:solidFill>
              </a:rPr>
              <a:t> अर्थ</a:t>
            </a:r>
            <a:r>
              <a:rPr lang="en-US">
                <a:solidFill>
                  <a:srgbClr val="92D04F"/>
                </a:solidFill>
              </a:rPr>
              <a:t> समूहाला</a:t>
            </a:r>
            <a:r>
              <a:rPr lang="en-US">
                <a:solidFill>
                  <a:srgbClr val="92D04F"/>
                </a:solidFill>
              </a:rPr>
              <a:t> आहे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तेव्हा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समूहाचा</a:t>
            </a:r>
            <a:r>
              <a:rPr lang="en-US">
                <a:solidFill>
                  <a:srgbClr val="92D04F"/>
                </a:solidFill>
              </a:rPr>
              <a:t> समाजशास्त्रीय</a:t>
            </a:r>
            <a:r>
              <a:rPr lang="en-US">
                <a:solidFill>
                  <a:srgbClr val="92D04F"/>
                </a:solidFill>
              </a:rPr>
              <a:t> अर्थ</a:t>
            </a:r>
            <a:r>
              <a:rPr lang="en-US">
                <a:solidFill>
                  <a:srgbClr val="92D04F"/>
                </a:solidFill>
              </a:rPr>
              <a:t> व व्याख्या</a:t>
            </a:r>
            <a:r>
              <a:rPr lang="en-US">
                <a:solidFill>
                  <a:srgbClr val="92D04F"/>
                </a:solidFill>
              </a:rPr>
              <a:t> समजून</a:t>
            </a:r>
            <a:r>
              <a:rPr lang="en-US">
                <a:solidFill>
                  <a:srgbClr val="92D04F"/>
                </a:solidFill>
              </a:rPr>
              <a:t> घेणे</a:t>
            </a:r>
            <a:r>
              <a:rPr lang="en-US">
                <a:solidFill>
                  <a:srgbClr val="92D04F"/>
                </a:solidFill>
              </a:rPr>
              <a:t> क्रमप्राप्त</a:t>
            </a:r>
            <a:r>
              <a:rPr lang="en-US">
                <a:solidFill>
                  <a:srgbClr val="92D04F"/>
                </a:solidFill>
              </a:rPr>
              <a:t> ठरते</a:t>
            </a:r>
            <a:r>
              <a:rPr lang="en-US">
                <a:solidFill>
                  <a:srgbClr val="92D04F"/>
                </a:solidFill>
              </a:rPr>
              <a:t>.</a:t>
            </a:r>
            <a:endParaRPr lang="en-US">
              <a:solidFill>
                <a:srgbClr val="92D04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rgbClr val="F46D43"/>
                </a:solidFill>
              </a:rPr>
              <a:t>सामाजिक समूहाचा अर्थ</a:t>
            </a:r>
            <a:r>
              <a:rPr lang="en-US">
                <a:solidFill>
                  <a:srgbClr val="F46D43"/>
                </a:solidFill>
              </a:rPr>
              <a:t> </a:t>
            </a:r>
            <a:r>
              <a:rPr lang="en-US">
                <a:solidFill>
                  <a:srgbClr val="F46D43"/>
                </a:solidFill>
              </a:rPr>
              <a:t>व</a:t>
            </a:r>
            <a:r>
              <a:rPr lang="en-US">
                <a:solidFill>
                  <a:srgbClr val="F46D43"/>
                </a:solidFill>
              </a:rPr>
              <a:t> </a:t>
            </a:r>
            <a:r>
              <a:rPr lang="en-US">
                <a:solidFill>
                  <a:srgbClr val="F46D43"/>
                </a:solidFill>
              </a:rPr>
              <a:t>व्याख्या</a:t>
            </a:r>
            <a:endParaRPr lang="en-US">
              <a:solidFill>
                <a:srgbClr val="F46D43"/>
              </a:solidFill>
            </a:endParaRPr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indent="0" marL="0">
              <a:buNone/>
            </a:pP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लोकांचा</a:t>
            </a:r>
            <a:r>
              <a:rPr lang="en-US">
                <a:solidFill>
                  <a:srgbClr val="92D04F"/>
                </a:solidFill>
              </a:rPr>
              <a:t> समुच्चय</a:t>
            </a:r>
            <a:r>
              <a:rPr lang="en-US">
                <a:solidFill>
                  <a:srgbClr val="92D04F"/>
                </a:solidFill>
              </a:rPr>
              <a:t> आणि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प्रवर्ग</a:t>
            </a:r>
            <a:r>
              <a:rPr lang="en-US">
                <a:solidFill>
                  <a:srgbClr val="92D04F"/>
                </a:solidFill>
              </a:rPr>
              <a:t> या दोन</a:t>
            </a:r>
            <a:r>
              <a:rPr lang="en-US">
                <a:solidFill>
                  <a:srgbClr val="92D04F"/>
                </a:solidFill>
              </a:rPr>
              <a:t> संकल्पना</a:t>
            </a:r>
            <a:r>
              <a:rPr lang="en-US">
                <a:solidFill>
                  <a:srgbClr val="92D04F"/>
                </a:solidFill>
              </a:rPr>
              <a:t> पेक्षा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समूह</a:t>
            </a:r>
            <a:r>
              <a:rPr lang="en-US">
                <a:solidFill>
                  <a:srgbClr val="92D04F"/>
                </a:solidFill>
              </a:rPr>
              <a:t> ही</a:t>
            </a:r>
            <a:r>
              <a:rPr lang="en-US">
                <a:solidFill>
                  <a:srgbClr val="92D04F"/>
                </a:solidFill>
              </a:rPr>
              <a:t> संकल्पना</a:t>
            </a:r>
            <a:r>
              <a:rPr lang="en-US">
                <a:solidFill>
                  <a:srgbClr val="92D04F"/>
                </a:solidFill>
              </a:rPr>
              <a:t> वेगळी</a:t>
            </a:r>
            <a:r>
              <a:rPr lang="en-US">
                <a:solidFill>
                  <a:srgbClr val="92D04F"/>
                </a:solidFill>
              </a:rPr>
              <a:t> आहे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लोकांचा</a:t>
            </a:r>
            <a:r>
              <a:rPr lang="en-US">
                <a:solidFill>
                  <a:srgbClr val="92D04F"/>
                </a:solidFill>
              </a:rPr>
              <a:t> समुच्चय</a:t>
            </a:r>
            <a:r>
              <a:rPr lang="en-US">
                <a:solidFill>
                  <a:srgbClr val="92D04F"/>
                </a:solidFill>
              </a:rPr>
              <a:t> म्हणजे</a:t>
            </a:r>
            <a:r>
              <a:rPr lang="en-US">
                <a:solidFill>
                  <a:srgbClr val="92D04F"/>
                </a:solidFill>
              </a:rPr>
              <a:t> एखाद्या</a:t>
            </a:r>
            <a:r>
              <a:rPr lang="en-US">
                <a:solidFill>
                  <a:srgbClr val="92D04F"/>
                </a:solidFill>
              </a:rPr>
              <a:t> विशिष्ट</a:t>
            </a:r>
            <a:r>
              <a:rPr lang="en-US">
                <a:solidFill>
                  <a:srgbClr val="92D04F"/>
                </a:solidFill>
              </a:rPr>
              <a:t> वेळी</a:t>
            </a:r>
            <a:r>
              <a:rPr lang="en-US">
                <a:solidFill>
                  <a:srgbClr val="92D04F"/>
                </a:solidFill>
              </a:rPr>
              <a:t> एकमेकांच्या</a:t>
            </a:r>
            <a:r>
              <a:rPr lang="en-US">
                <a:solidFill>
                  <a:srgbClr val="92D04F"/>
                </a:solidFill>
              </a:rPr>
              <a:t> निकट</a:t>
            </a:r>
            <a:r>
              <a:rPr lang="en-US">
                <a:solidFill>
                  <a:srgbClr val="92D04F"/>
                </a:solidFill>
              </a:rPr>
              <a:t> शारीरिक</a:t>
            </a:r>
            <a:r>
              <a:rPr lang="en-US">
                <a:solidFill>
                  <a:srgbClr val="92D04F"/>
                </a:solidFill>
              </a:rPr>
              <a:t> सानिध्यात</a:t>
            </a:r>
            <a:r>
              <a:rPr lang="en-US">
                <a:solidFill>
                  <a:srgbClr val="92D04F"/>
                </a:solidFill>
              </a:rPr>
              <a:t> असलेल्या</a:t>
            </a:r>
            <a:r>
              <a:rPr lang="en-US">
                <a:solidFill>
                  <a:srgbClr val="92D04F"/>
                </a:solidFill>
              </a:rPr>
              <a:t> कितीही</a:t>
            </a:r>
            <a:r>
              <a:rPr lang="en-US">
                <a:solidFill>
                  <a:srgbClr val="92D04F"/>
                </a:solidFill>
              </a:rPr>
              <a:t> व्यक्ती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 लोकांचा</a:t>
            </a:r>
            <a:r>
              <a:rPr lang="en-US">
                <a:solidFill>
                  <a:srgbClr val="92D04F"/>
                </a:solidFill>
              </a:rPr>
              <a:t> समुच्चय</a:t>
            </a:r>
            <a:r>
              <a:rPr lang="en-US">
                <a:solidFill>
                  <a:srgbClr val="92D04F"/>
                </a:solidFill>
              </a:rPr>
              <a:t> होय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पण हा </a:t>
            </a:r>
            <a:r>
              <a:rPr lang="en-US">
                <a:solidFill>
                  <a:srgbClr val="92D04F"/>
                </a:solidFill>
              </a:rPr>
              <a:t> समुच्चय</a:t>
            </a:r>
            <a:r>
              <a:rPr lang="en-US">
                <a:solidFill>
                  <a:srgbClr val="92D04F"/>
                </a:solidFill>
              </a:rPr>
              <a:t> लोक पांगले की नष्ट होतो</a:t>
            </a:r>
            <a:r>
              <a:rPr lang="en-US">
                <a:solidFill>
                  <a:srgbClr val="92D04F"/>
                </a:solidFill>
              </a:rPr>
              <a:t> तर</a:t>
            </a:r>
            <a:r>
              <a:rPr lang="en-US">
                <a:solidFill>
                  <a:srgbClr val="92D04F"/>
                </a:solidFill>
              </a:rPr>
              <a:t> समूह मात्र</a:t>
            </a:r>
            <a:r>
              <a:rPr lang="en-US">
                <a:solidFill>
                  <a:srgbClr val="92D04F"/>
                </a:solidFill>
              </a:rPr>
              <a:t> नष्ट होत</a:t>
            </a:r>
            <a:r>
              <a:rPr lang="en-US">
                <a:solidFill>
                  <a:srgbClr val="92D04F"/>
                </a:solidFill>
              </a:rPr>
              <a:t> नाही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 तसेच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प्रवर्ग म्हणजे</a:t>
            </a:r>
            <a:r>
              <a:rPr lang="en-US">
                <a:solidFill>
                  <a:srgbClr val="92D04F"/>
                </a:solidFill>
              </a:rPr>
              <a:t> एखाद्या</a:t>
            </a:r>
            <a:r>
              <a:rPr lang="en-US">
                <a:solidFill>
                  <a:srgbClr val="92D04F"/>
                </a:solidFill>
              </a:rPr>
              <a:t> विशिष्ट</a:t>
            </a:r>
            <a:r>
              <a:rPr lang="en-US">
                <a:solidFill>
                  <a:srgbClr val="92D04F"/>
                </a:solidFill>
              </a:rPr>
              <a:t> समान</a:t>
            </a:r>
            <a:r>
              <a:rPr lang="en-US">
                <a:solidFill>
                  <a:srgbClr val="92D04F"/>
                </a:solidFill>
              </a:rPr>
              <a:t> गुणधर्माने</a:t>
            </a:r>
            <a:r>
              <a:rPr lang="en-US">
                <a:solidFill>
                  <a:srgbClr val="92D04F"/>
                </a:solidFill>
              </a:rPr>
              <a:t> युक्त</a:t>
            </a:r>
            <a:r>
              <a:rPr lang="en-US">
                <a:solidFill>
                  <a:srgbClr val="92D04F"/>
                </a:solidFill>
              </a:rPr>
              <a:t> अशा</a:t>
            </a:r>
            <a:r>
              <a:rPr lang="en-US">
                <a:solidFill>
                  <a:srgbClr val="92D04F"/>
                </a:solidFill>
              </a:rPr>
              <a:t> कितीही</a:t>
            </a:r>
            <a:r>
              <a:rPr lang="en-US">
                <a:solidFill>
                  <a:srgbClr val="92D04F"/>
                </a:solidFill>
              </a:rPr>
              <a:t> व्यक्तींचा</a:t>
            </a:r>
            <a:r>
              <a:rPr lang="en-US">
                <a:solidFill>
                  <a:srgbClr val="92D04F"/>
                </a:solidFill>
              </a:rPr>
              <a:t> समावेश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प्रवर्गात</a:t>
            </a:r>
            <a:r>
              <a:rPr lang="en-US">
                <a:solidFill>
                  <a:srgbClr val="92D04F"/>
                </a:solidFill>
              </a:rPr>
              <a:t> होतो</a:t>
            </a:r>
            <a:r>
              <a:rPr lang="en-US">
                <a:solidFill>
                  <a:srgbClr val="92D04F"/>
                </a:solidFill>
              </a:rPr>
              <a:t> त्यांच्यात आंतरक्रिया होत नसतील तर प्रवर्ग सुद्धा सामाजिक समूह नसतो जेव्हा माणसामाणसात परस्परांत प्रक्रिया होतात आणि त्या आंतरक्रिया याची त्यांना जाणीव होत असते तेव्हाच सामाजिक समूह अस्तित्वात येतात</a:t>
            </a:r>
            <a:r>
              <a:rPr lang="en-US">
                <a:solidFill>
                  <a:srgbClr val="92D04F"/>
                </a:solidFill>
              </a:rPr>
              <a:t>.</a:t>
            </a:r>
            <a:endParaRPr lang="en-US">
              <a:solidFill>
                <a:srgbClr val="92D04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rgbClr val="F46D43"/>
                </a:solidFill>
              </a:rPr>
              <a:t>व्याख्या</a:t>
            </a:r>
            <a:endParaRPr lang="en-US">
              <a:solidFill>
                <a:srgbClr val="F46D43"/>
              </a:solidFill>
            </a:endParaRPr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>
          <a:xfrm>
            <a:off x="628650" y="1812636"/>
            <a:ext cx="7947314" cy="4364327"/>
          </a:xfrm>
        </p:spPr>
        <p:txBody>
          <a:bodyPr>
            <a:normAutofit fontScale="92857" lnSpcReduction="20000"/>
          </a:bodyPr>
          <a:p>
            <a:r>
              <a:rPr b="1" sz="3118" lang="en-US">
                <a:solidFill>
                  <a:srgbClr val="02A5E3"/>
                </a:solidFill>
              </a:rPr>
              <a:t>हॉर्टन आणि हंट</a:t>
            </a:r>
            <a:r>
              <a:rPr b="1" sz="3118" lang="en-US">
                <a:solidFill>
                  <a:srgbClr val="02A5E3"/>
                </a:solidFill>
              </a:rPr>
              <a:t> </a:t>
            </a:r>
            <a:r>
              <a:rPr b="1" sz="3118" lang="en-US">
                <a:solidFill>
                  <a:srgbClr val="02A5E3"/>
                </a:solidFill>
              </a:rPr>
              <a:t>:</a:t>
            </a:r>
            <a:r>
              <a:rPr b="1" sz="3118" lang="en-US">
                <a:solidFill>
                  <a:srgbClr val="02A5E3"/>
                </a:solidFill>
              </a:rPr>
              <a:t>-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"</a:t>
            </a:r>
            <a:r>
              <a:rPr lang="en-US">
                <a:solidFill>
                  <a:srgbClr val="92D04F"/>
                </a:solidFill>
              </a:rPr>
              <a:t>सदस्यत्वाची</a:t>
            </a:r>
            <a:r>
              <a:rPr lang="en-US">
                <a:solidFill>
                  <a:srgbClr val="92D04F"/>
                </a:solidFill>
              </a:rPr>
              <a:t> व</a:t>
            </a:r>
            <a:r>
              <a:rPr lang="en-US">
                <a:solidFill>
                  <a:srgbClr val="92D04F"/>
                </a:solidFill>
              </a:rPr>
              <a:t> आंतरक्रिया</a:t>
            </a:r>
            <a:r>
              <a:rPr lang="en-US">
                <a:solidFill>
                  <a:srgbClr val="92D04F"/>
                </a:solidFill>
              </a:rPr>
              <a:t> याची</a:t>
            </a:r>
            <a:r>
              <a:rPr lang="en-US">
                <a:solidFill>
                  <a:srgbClr val="92D04F"/>
                </a:solidFill>
              </a:rPr>
              <a:t> जाणीव</a:t>
            </a:r>
            <a:r>
              <a:rPr lang="en-US">
                <a:solidFill>
                  <a:srgbClr val="92D04F"/>
                </a:solidFill>
              </a:rPr>
              <a:t> असणारे</a:t>
            </a:r>
            <a:r>
              <a:rPr lang="en-US">
                <a:solidFill>
                  <a:srgbClr val="92D04F"/>
                </a:solidFill>
              </a:rPr>
              <a:t> कितीही</a:t>
            </a:r>
            <a:r>
              <a:rPr lang="en-US">
                <a:solidFill>
                  <a:srgbClr val="92D04F"/>
                </a:solidFill>
              </a:rPr>
              <a:t> लोक म्हणजे</a:t>
            </a:r>
            <a:r>
              <a:rPr lang="en-US">
                <a:solidFill>
                  <a:srgbClr val="92D04F"/>
                </a:solidFill>
              </a:rPr>
              <a:t> सामाजिक</a:t>
            </a:r>
            <a:r>
              <a:rPr lang="en-US">
                <a:solidFill>
                  <a:srgbClr val="92D04F"/>
                </a:solidFill>
              </a:rPr>
              <a:t> समूह</a:t>
            </a:r>
            <a:r>
              <a:rPr lang="en-US">
                <a:solidFill>
                  <a:srgbClr val="92D04F"/>
                </a:solidFill>
              </a:rPr>
              <a:t> होय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"</a:t>
            </a:r>
            <a:endParaRPr lang="en-US">
              <a:solidFill>
                <a:srgbClr val="92D04F"/>
              </a:solidFill>
            </a:endParaRPr>
          </a:p>
          <a:p>
            <a:r>
              <a:rPr b="1" sz="3118" lang="en-US">
                <a:solidFill>
                  <a:srgbClr val="92D04F"/>
                </a:solidFill>
              </a:rPr>
              <a:t> </a:t>
            </a:r>
            <a:r>
              <a:rPr b="1" sz="3118" lang="en-US">
                <a:solidFill>
                  <a:srgbClr val="02A5E3"/>
                </a:solidFill>
              </a:rPr>
              <a:t>एलिस ची</a:t>
            </a:r>
            <a:r>
              <a:rPr b="1" sz="3118" lang="en-US">
                <a:solidFill>
                  <a:srgbClr val="02A5E3"/>
                </a:solidFill>
              </a:rPr>
              <a:t>नोय</a:t>
            </a:r>
            <a:r>
              <a:rPr b="1" sz="3118" lang="en-US">
                <a:solidFill>
                  <a:srgbClr val="02A5E3"/>
                </a:solidFill>
              </a:rPr>
              <a:t> </a:t>
            </a:r>
            <a:r>
              <a:rPr b="1" sz="3118" lang="en-US">
                <a:solidFill>
                  <a:srgbClr val="02A5E3"/>
                </a:solidFill>
              </a:rPr>
              <a:t>:</a:t>
            </a:r>
            <a:r>
              <a:rPr b="1" sz="3118" lang="en-US">
                <a:solidFill>
                  <a:srgbClr val="02A5E3"/>
                </a:solidFill>
              </a:rPr>
              <a:t>-</a:t>
            </a:r>
            <a:r>
              <a:rPr lang="en-US">
                <a:solidFill>
                  <a:srgbClr val="02A5E3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"</a:t>
            </a:r>
            <a:r>
              <a:rPr lang="en-US">
                <a:solidFill>
                  <a:srgbClr val="92D04F"/>
                </a:solidFill>
              </a:rPr>
              <a:t>परस्पर संबंधित भूमिका आणि दर्जाच्या </a:t>
            </a:r>
            <a:r>
              <a:rPr lang="en-US">
                <a:solidFill>
                  <a:srgbClr val="92D04F"/>
                </a:solidFill>
              </a:rPr>
              <a:t>सं</a:t>
            </a:r>
            <a:r>
              <a:rPr lang="en-US">
                <a:solidFill>
                  <a:srgbClr val="92D04F"/>
                </a:solidFill>
              </a:rPr>
              <a:t>च्यावर</a:t>
            </a:r>
            <a:r>
              <a:rPr lang="en-US">
                <a:solidFill>
                  <a:srgbClr val="92D04F"/>
                </a:solidFill>
              </a:rPr>
              <a:t> ज्यांच्या</a:t>
            </a:r>
            <a:r>
              <a:rPr lang="en-US">
                <a:solidFill>
                  <a:srgbClr val="92D04F"/>
                </a:solidFill>
              </a:rPr>
              <a:t>मधील संबंध अवलंबून असतात अशा व्यक्तींचा समावेश सामाजिक समूहात होतो</a:t>
            </a:r>
            <a:r>
              <a:rPr lang="en-US">
                <a:solidFill>
                  <a:srgbClr val="92D04F"/>
                </a:solidFill>
              </a:rPr>
              <a:t>"</a:t>
            </a:r>
            <a:endParaRPr lang="en-US">
              <a:solidFill>
                <a:srgbClr val="92D04F"/>
              </a:solidFill>
            </a:endParaRPr>
          </a:p>
          <a:p>
            <a:r>
              <a:rPr b="1" sz="3118" lang="en-US">
                <a:solidFill>
                  <a:srgbClr val="02A5E3"/>
                </a:solidFill>
              </a:rPr>
              <a:t>ऑगबर्न</a:t>
            </a:r>
            <a:r>
              <a:rPr b="1" sz="3118" lang="en-US">
                <a:solidFill>
                  <a:srgbClr val="02A5E3"/>
                </a:solidFill>
              </a:rPr>
              <a:t> </a:t>
            </a:r>
            <a:r>
              <a:rPr b="1" sz="3118" lang="en-US">
                <a:solidFill>
                  <a:srgbClr val="02A5E3"/>
                </a:solidFill>
              </a:rPr>
              <a:t>व</a:t>
            </a:r>
            <a:r>
              <a:rPr b="1" sz="3118" lang="en-US">
                <a:solidFill>
                  <a:srgbClr val="02A5E3"/>
                </a:solidFill>
              </a:rPr>
              <a:t> </a:t>
            </a:r>
            <a:r>
              <a:rPr b="1" sz="3118" lang="en-US">
                <a:solidFill>
                  <a:srgbClr val="02A5E3"/>
                </a:solidFill>
              </a:rPr>
              <a:t>नि</a:t>
            </a:r>
            <a:r>
              <a:rPr b="1" sz="3118" lang="en-US">
                <a:solidFill>
                  <a:srgbClr val="02A5E3"/>
                </a:solidFill>
              </a:rPr>
              <a:t>म</a:t>
            </a:r>
            <a:r>
              <a:rPr b="1" sz="3118" lang="en-US">
                <a:solidFill>
                  <a:srgbClr val="02A5E3"/>
                </a:solidFill>
              </a:rPr>
              <a:t>कॉ</a:t>
            </a:r>
            <a:r>
              <a:rPr b="1" sz="3118" lang="en-US">
                <a:solidFill>
                  <a:srgbClr val="02A5E3"/>
                </a:solidFill>
              </a:rPr>
              <a:t>फ</a:t>
            </a:r>
            <a:r>
              <a:rPr b="1" sz="3118" lang="en-US">
                <a:solidFill>
                  <a:srgbClr val="02A5E3"/>
                </a:solidFill>
              </a:rPr>
              <a:t> </a:t>
            </a:r>
            <a:r>
              <a:rPr sz="3118" lang="en-US">
                <a:solidFill>
                  <a:srgbClr val="92D04F"/>
                </a:solidFill>
              </a:rPr>
              <a:t>:</a:t>
            </a:r>
            <a:r>
              <a:rPr sz="3118" lang="en-US">
                <a:solidFill>
                  <a:srgbClr val="92D04F"/>
                </a:solidFill>
              </a:rPr>
              <a:t>-</a:t>
            </a: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"</a:t>
            </a:r>
            <a:r>
              <a:rPr lang="en-US">
                <a:solidFill>
                  <a:srgbClr val="92D04F"/>
                </a:solidFill>
              </a:rPr>
              <a:t>जेव्हा दोन किंवा अधिक व्यक्ती एकत्र येतात आणि एकमेकावर प्रभाव पडतात तेव्हा सामाजिक समूह निर्माण होतो</a:t>
            </a:r>
            <a:r>
              <a:rPr lang="en-US">
                <a:solidFill>
                  <a:srgbClr val="92D04F"/>
                </a:solidFill>
              </a:rPr>
              <a:t>.</a:t>
            </a:r>
            <a:r>
              <a:rPr lang="en-US">
                <a:solidFill>
                  <a:srgbClr val="92D04F"/>
                </a:solidFill>
              </a:rPr>
              <a:t>"</a:t>
            </a:r>
            <a:endParaRPr lang="en-US">
              <a:solidFill>
                <a:srgbClr val="92D04F"/>
              </a:solidFill>
            </a:endParaRPr>
          </a:p>
          <a:p>
            <a:r>
              <a:rPr b="1" sz="2903" lang="en-US">
                <a:solidFill>
                  <a:srgbClr val="02A5E3"/>
                </a:solidFill>
              </a:rPr>
              <a:t> </a:t>
            </a:r>
            <a:r>
              <a:rPr b="1" sz="2903" lang="en-US">
                <a:solidFill>
                  <a:srgbClr val="02A5E3"/>
                </a:solidFill>
              </a:rPr>
              <a:t>थिओ</a:t>
            </a:r>
            <a:r>
              <a:rPr b="1" sz="2903" lang="en-US">
                <a:solidFill>
                  <a:srgbClr val="02A5E3"/>
                </a:solidFill>
              </a:rPr>
              <a:t>ड</a:t>
            </a:r>
            <a:r>
              <a:rPr b="1" sz="2903" lang="en-US">
                <a:solidFill>
                  <a:srgbClr val="02A5E3"/>
                </a:solidFill>
              </a:rPr>
              <a:t>र</a:t>
            </a:r>
            <a:r>
              <a:rPr b="1" sz="2903" lang="en-US">
                <a:solidFill>
                  <a:srgbClr val="02A5E3"/>
                </a:solidFill>
              </a:rPr>
              <a:t> मि</a:t>
            </a:r>
            <a:r>
              <a:rPr b="1" sz="2903" lang="en-US">
                <a:solidFill>
                  <a:srgbClr val="02A5E3"/>
                </a:solidFill>
              </a:rPr>
              <a:t>लस</a:t>
            </a:r>
            <a:r>
              <a:rPr b="1" sz="2903" lang="en-US">
                <a:solidFill>
                  <a:srgbClr val="02A5E3"/>
                </a:solidFill>
              </a:rPr>
              <a:t>-</a:t>
            </a:r>
            <a:r>
              <a:rPr b="1" sz="2903" lang="en-US">
                <a:solidFill>
                  <a:srgbClr val="02A5E3"/>
                </a:solidFill>
              </a:rPr>
              <a:t>:</a:t>
            </a:r>
            <a:r>
              <a:rPr b="1" sz="2903" lang="en-US">
                <a:solidFill>
                  <a:srgbClr val="02A5E3"/>
                </a:solidFill>
              </a:rPr>
              <a:t> </a:t>
            </a:r>
            <a:r>
              <a:rPr lang="en-US">
                <a:solidFill>
                  <a:srgbClr val="02A5E3"/>
                </a:solidFill>
              </a:rPr>
              <a:t>"</a:t>
            </a:r>
            <a:r>
              <a:rPr lang="en-US">
                <a:solidFill>
                  <a:srgbClr val="02A5E3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एखाद्या</a:t>
            </a:r>
            <a:r>
              <a:rPr lang="en-US">
                <a:solidFill>
                  <a:srgbClr val="92D04F"/>
                </a:solidFill>
              </a:rPr>
              <a:t> हेतूच्या</a:t>
            </a:r>
            <a:r>
              <a:rPr lang="en-US">
                <a:solidFill>
                  <a:srgbClr val="92D04F"/>
                </a:solidFill>
              </a:rPr>
              <a:t> पूर्ततेसाठी</a:t>
            </a:r>
            <a:r>
              <a:rPr lang="en-US">
                <a:solidFill>
                  <a:srgbClr val="92D04F"/>
                </a:solidFill>
              </a:rPr>
              <a:t> परस्परांच्या</a:t>
            </a:r>
            <a:r>
              <a:rPr lang="en-US">
                <a:solidFill>
                  <a:srgbClr val="92D04F"/>
                </a:solidFill>
              </a:rPr>
              <a:t> संपर्कात</a:t>
            </a:r>
            <a:r>
              <a:rPr lang="en-US">
                <a:solidFill>
                  <a:srgbClr val="92D04F"/>
                </a:solidFill>
              </a:rPr>
              <a:t> येणाऱ्या</a:t>
            </a:r>
            <a:r>
              <a:rPr lang="en-US">
                <a:solidFill>
                  <a:srgbClr val="92D04F"/>
                </a:solidFill>
              </a:rPr>
              <a:t> णि असा संपर्क अर्थपूर्ण आहे असे समजणार्‍या दोन किंवा अधिक व्यक्तींचा मिळून सामाजिक समूह निर्माण होतो</a:t>
            </a:r>
            <a:r>
              <a:rPr lang="en-US">
                <a:solidFill>
                  <a:srgbClr val="92D04F"/>
                </a:solidFill>
              </a:rPr>
              <a:t>"</a:t>
            </a:r>
            <a:r>
              <a:rPr lang="en-US">
                <a:solidFill>
                  <a:srgbClr val="92D04F"/>
                </a:solidFill>
              </a:rPr>
              <a:t>.</a:t>
            </a:r>
            <a:endParaRPr lang="en-US">
              <a:solidFill>
                <a:srgbClr val="92D04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4200" lang="en-US">
                <a:solidFill>
                  <a:srgbClr val="F46D43"/>
                </a:solidFill>
              </a:rPr>
              <a:t>सामाजिक</a:t>
            </a:r>
            <a:r>
              <a:rPr sz="4200" lang="en-US">
                <a:solidFill>
                  <a:srgbClr val="F46D43"/>
                </a:solidFill>
              </a:rPr>
              <a:t> समूहाचे स्वरूप</a:t>
            </a:r>
            <a:r>
              <a:rPr sz="4200" lang="en-US">
                <a:solidFill>
                  <a:srgbClr val="F46D43"/>
                </a:solidFill>
              </a:rPr>
              <a:t> किंवा</a:t>
            </a:r>
            <a:r>
              <a:rPr sz="4200" lang="en-US">
                <a:solidFill>
                  <a:srgbClr val="F46D43"/>
                </a:solidFill>
              </a:rPr>
              <a:t> वैशिष्ट्ये</a:t>
            </a:r>
            <a:endParaRPr sz="4200" lang="en-US">
              <a:solidFill>
                <a:srgbClr val="F46D43"/>
              </a:solidFill>
            </a:endParaRPr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pPr>
              <a:buFont typeface="Wingdings" charset="2"/>
              <a:buChar char="n"/>
            </a:pP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दोन किंवा</a:t>
            </a:r>
            <a:r>
              <a:rPr lang="en-US">
                <a:solidFill>
                  <a:srgbClr val="92D04F"/>
                </a:solidFill>
              </a:rPr>
              <a:t> अधिक</a:t>
            </a:r>
            <a:r>
              <a:rPr lang="en-US">
                <a:solidFill>
                  <a:srgbClr val="92D04F"/>
                </a:solidFill>
              </a:rPr>
              <a:t> व्यक्ती</a:t>
            </a:r>
            <a:endParaRPr lang="en-US">
              <a:solidFill>
                <a:srgbClr val="92D04F"/>
              </a:solidFill>
            </a:endParaRPr>
          </a:p>
          <a:p>
            <a:pPr>
              <a:buFont typeface="Wingdings" charset="2"/>
              <a:buChar char="n"/>
            </a:pP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सामाजिक</a:t>
            </a:r>
            <a:r>
              <a:rPr lang="en-US">
                <a:solidFill>
                  <a:srgbClr val="92D04F"/>
                </a:solidFill>
              </a:rPr>
              <a:t> आंतरक्रिया</a:t>
            </a:r>
            <a:r>
              <a:rPr lang="en-US">
                <a:solidFill>
                  <a:srgbClr val="92D04F"/>
                </a:solidFill>
              </a:rPr>
              <a:t> व</a:t>
            </a:r>
            <a:r>
              <a:rPr lang="en-US">
                <a:solidFill>
                  <a:srgbClr val="92D04F"/>
                </a:solidFill>
              </a:rPr>
              <a:t> त्यांची</a:t>
            </a:r>
            <a:r>
              <a:rPr lang="en-US">
                <a:solidFill>
                  <a:srgbClr val="92D04F"/>
                </a:solidFill>
              </a:rPr>
              <a:t> जाणीव</a:t>
            </a:r>
            <a:endParaRPr lang="en-US">
              <a:solidFill>
                <a:srgbClr val="92D04F"/>
              </a:solidFill>
            </a:endParaRPr>
          </a:p>
          <a:p>
            <a:pPr>
              <a:buFont typeface="Wingdings" charset="2"/>
              <a:buChar char="n"/>
            </a:pP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सदस्यांमधील</a:t>
            </a:r>
            <a:r>
              <a:rPr lang="en-US">
                <a:solidFill>
                  <a:srgbClr val="92D04F"/>
                </a:solidFill>
              </a:rPr>
              <a:t> सापेक्षतः</a:t>
            </a:r>
            <a:r>
              <a:rPr lang="en-US">
                <a:solidFill>
                  <a:srgbClr val="92D04F"/>
                </a:solidFill>
              </a:rPr>
              <a:t> टिकाऊ</a:t>
            </a:r>
            <a:r>
              <a:rPr lang="en-US">
                <a:solidFill>
                  <a:srgbClr val="92D04F"/>
                </a:solidFill>
              </a:rPr>
              <a:t> संपर्क</a:t>
            </a:r>
            <a:endParaRPr lang="en-US">
              <a:solidFill>
                <a:srgbClr val="92D04F"/>
              </a:solidFill>
            </a:endParaRPr>
          </a:p>
          <a:p>
            <a:pPr>
              <a:buFont typeface="Wingdings" charset="2"/>
              <a:buChar char="n"/>
            </a:pP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समान</a:t>
            </a:r>
            <a:r>
              <a:rPr lang="en-US">
                <a:solidFill>
                  <a:srgbClr val="92D04F"/>
                </a:solidFill>
              </a:rPr>
              <a:t> हेतू</a:t>
            </a:r>
            <a:r>
              <a:rPr lang="en-US">
                <a:solidFill>
                  <a:srgbClr val="92D04F"/>
                </a:solidFill>
              </a:rPr>
              <a:t> किंवा</a:t>
            </a:r>
            <a:r>
              <a:rPr lang="en-US">
                <a:solidFill>
                  <a:srgbClr val="92D04F"/>
                </a:solidFill>
              </a:rPr>
              <a:t> उद्दिष्टे</a:t>
            </a:r>
            <a:endParaRPr lang="en-US">
              <a:solidFill>
                <a:srgbClr val="92D04F"/>
              </a:solidFill>
            </a:endParaRPr>
          </a:p>
          <a:p>
            <a:pPr>
              <a:buFont typeface="Wingdings" charset="2"/>
              <a:buChar char="n"/>
            </a:pPr>
            <a:r>
              <a:rPr lang="en-US">
                <a:solidFill>
                  <a:srgbClr val="92D04F"/>
                </a:solidFill>
              </a:rPr>
              <a:t> </a:t>
            </a:r>
            <a:r>
              <a:rPr lang="en-US">
                <a:solidFill>
                  <a:srgbClr val="92D04F"/>
                </a:solidFill>
              </a:rPr>
              <a:t>सहकार्याची</a:t>
            </a:r>
            <a:r>
              <a:rPr lang="en-US">
                <a:solidFill>
                  <a:srgbClr val="92D04F"/>
                </a:solidFill>
              </a:rPr>
              <a:t> भावना</a:t>
            </a:r>
            <a:endParaRPr lang="en-US">
              <a:solidFill>
                <a:srgbClr val="92D04F"/>
              </a:solidFill>
            </a:endParaRPr>
          </a:p>
          <a:p>
            <a:pPr>
              <a:buFont typeface="Wingdings" charset="2"/>
              <a:buChar char="n"/>
            </a:pPr>
            <a:r>
              <a:rPr lang="en-US">
                <a:solidFill>
                  <a:srgbClr val="92D04F"/>
                </a:solidFill>
              </a:rPr>
              <a:t>संरचना</a:t>
            </a:r>
            <a:endParaRPr lang="en-US">
              <a:solidFill>
                <a:srgbClr val="92D04F"/>
              </a:solidFill>
            </a:endParaRPr>
          </a:p>
          <a:p>
            <a:pPr>
              <a:buFont typeface="Wingdings" charset="2"/>
              <a:buChar char="n"/>
            </a:pPr>
            <a:r>
              <a:rPr lang="en-US">
                <a:solidFill>
                  <a:srgbClr val="92D04F"/>
                </a:solidFill>
              </a:rPr>
              <a:t>गतिशीलता</a:t>
            </a:r>
            <a:endParaRPr lang="en-US">
              <a:solidFill>
                <a:srgbClr val="92D04F"/>
              </a:solidFill>
            </a:endParaRPr>
          </a:p>
          <a:p>
            <a:pPr>
              <a:buFont typeface="Wingdings" charset="2"/>
              <a:buChar char="n"/>
            </a:pPr>
            <a:r>
              <a:rPr lang="en-US">
                <a:solidFill>
                  <a:srgbClr val="92D04F"/>
                </a:solidFill>
              </a:rPr>
              <a:t>समूहाला</a:t>
            </a:r>
            <a:r>
              <a:rPr lang="en-US">
                <a:solidFill>
                  <a:srgbClr val="92D04F"/>
                </a:solidFill>
              </a:rPr>
              <a:t> सीमा</a:t>
            </a:r>
            <a:r>
              <a:rPr lang="en-US">
                <a:solidFill>
                  <a:srgbClr val="92D04F"/>
                </a:solidFill>
              </a:rPr>
              <a:t> असतात</a:t>
            </a:r>
            <a:endParaRPr lang="en-US">
              <a:solidFill>
                <a:srgbClr val="92D04F"/>
              </a:solidFill>
            </a:endParaRPr>
          </a:p>
          <a:p>
            <a:pPr>
              <a:buFont typeface="Wingdings" charset="2"/>
              <a:buChar char="n"/>
            </a:pPr>
            <a:r>
              <a:rPr lang="en-US">
                <a:solidFill>
                  <a:srgbClr val="92D04F"/>
                </a:solidFill>
              </a:rPr>
              <a:t>स्वतंत्र</a:t>
            </a:r>
            <a:r>
              <a:rPr lang="en-US">
                <a:solidFill>
                  <a:srgbClr val="92D04F"/>
                </a:solidFill>
              </a:rPr>
              <a:t> अस्तित्व</a:t>
            </a:r>
            <a:endParaRPr lang="en-US">
              <a:solidFill>
                <a:srgbClr val="92D04F"/>
              </a:solidFill>
            </a:endParaRPr>
          </a:p>
          <a:p>
            <a:pPr>
              <a:buFont typeface="Wingdings" charset="2"/>
              <a:buChar char="n"/>
            </a:pPr>
            <a:r>
              <a:rPr lang="en-US">
                <a:solidFill>
                  <a:srgbClr val="92D04F"/>
                </a:solidFill>
              </a:rPr>
              <a:t>समुहात नव्या सदस्यांची भरती करण्याची विशिष्ट रीत</a:t>
            </a:r>
            <a:endParaRPr lang="en-US">
              <a:solidFill>
                <a:srgbClr val="92D04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768640"/>
          </a:xfrm>
          <a:solidFill>
            <a:srgbClr val="92D04F"/>
          </a:solidFill>
        </p:spPr>
        <p:txBody>
          <a:bodyPr/>
          <a:p>
            <a:r>
              <a:rPr b="1" sz="9000" lang="en-US">
                <a:solidFill>
                  <a:srgbClr val="02A5E3"/>
                </a:solidFill>
              </a:rPr>
              <a:t>धन्यवाद</a:t>
            </a:r>
            <a:br>
              <a:rPr b="1" sz="9000" lang="en-US">
                <a:solidFill>
                  <a:srgbClr val="02A5E3"/>
                </a:solidFill>
              </a:rPr>
            </a:br>
            <a:endParaRPr b="1" sz="9000" lang="en-US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CPH2001</dc:creator>
  <dcterms:created xsi:type="dcterms:W3CDTF">2015-05-11T22:30:45Z</dcterms:created>
  <dcterms:modified xsi:type="dcterms:W3CDTF">2020-06-23T09:46:01Z</dcterms:modified>
</cp:coreProperties>
</file>